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3" r:id="rId4"/>
    <p:sldId id="261" r:id="rId5"/>
    <p:sldId id="265" r:id="rId6"/>
    <p:sldId id="259" r:id="rId7"/>
    <p:sldId id="264" r:id="rId8"/>
    <p:sldId id="26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069"/>
    <a:srgbClr val="5A87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0465" autoAdjust="0"/>
  </p:normalViewPr>
  <p:slideViewPr>
    <p:cSldViewPr snapToGrid="0">
      <p:cViewPr varScale="1">
        <p:scale>
          <a:sx n="93" d="100"/>
          <a:sy n="93" d="100"/>
        </p:scale>
        <p:origin x="12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01BAFA-3EF8-4C8B-A1C0-58B0955CB177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966935-DD86-4724-94DF-87A083B3D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11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CFD59-81C3-4382-BA64-DEA1DFFD38E6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9EA51-28D2-4C1D-88F9-B293D6991A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66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Utility </a:t>
            </a:r>
            <a:r>
              <a:rPr lang="en-US" baseline="0" dirty="0" smtClean="0"/>
              <a:t>work possible as early as April </a:t>
            </a:r>
            <a:r>
              <a:rPr lang="en-US" baseline="0" dirty="0" smtClean="0"/>
              <a:t>2</a:t>
            </a:r>
          </a:p>
          <a:p>
            <a:r>
              <a:rPr lang="en-US" baseline="0" dirty="0" smtClean="0"/>
              <a:t>100 calendar days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Main Street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Additional lane in each direction (with center median)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New signal at 1200 East (corner of Holiday Oil)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Median (break at 1350 East)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Double through lanes headed EB to 1200 East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Free right onto State St. 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1200 East/State Street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- Double left turn lanes to head south on State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9EA51-28D2-4C1D-88F9-B293D6991AA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00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lanes open during</a:t>
            </a:r>
            <a:r>
              <a:rPr lang="en-US" baseline="0" dirty="0" smtClean="0"/>
              <a:t> daylight hours</a:t>
            </a:r>
          </a:p>
          <a:p>
            <a:r>
              <a:rPr lang="en-US" baseline="0" dirty="0" smtClean="0"/>
              <a:t>Single lane closures in both directions overnight</a:t>
            </a:r>
          </a:p>
          <a:p>
            <a:r>
              <a:rPr lang="en-US" baseline="0" dirty="0" smtClean="0"/>
              <a:t>Three phases: </a:t>
            </a:r>
          </a:p>
          <a:p>
            <a:r>
              <a:rPr lang="en-US" baseline="0" dirty="0" smtClean="0"/>
              <a:t>	North </a:t>
            </a:r>
            <a:r>
              <a:rPr lang="en-US" baseline="0" dirty="0" smtClean="0"/>
              <a:t>side of Main</a:t>
            </a:r>
            <a:endParaRPr lang="en-US" baseline="0" dirty="0" smtClean="0"/>
          </a:p>
          <a:p>
            <a:r>
              <a:rPr lang="en-US" baseline="0" dirty="0" smtClean="0"/>
              <a:t>	South </a:t>
            </a:r>
            <a:r>
              <a:rPr lang="en-US" baseline="0" dirty="0" smtClean="0"/>
              <a:t>side of Main</a:t>
            </a:r>
            <a:endParaRPr lang="en-US" baseline="0" dirty="0" smtClean="0"/>
          </a:p>
          <a:p>
            <a:r>
              <a:rPr lang="en-US" baseline="0" dirty="0" smtClean="0"/>
              <a:t>	</a:t>
            </a:r>
            <a:r>
              <a:rPr lang="en-US" baseline="0" dirty="0" smtClean="0"/>
              <a:t>East of State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Restriping and shifting lanes on Main Street to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9EA51-28D2-4C1D-88F9-B293D6991AA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271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Point</a:t>
            </a:r>
            <a:r>
              <a:rPr lang="en-US" baseline="0" dirty="0" smtClean="0"/>
              <a:t> out r</a:t>
            </a:r>
            <a:r>
              <a:rPr lang="en-US" dirty="0" smtClean="0"/>
              <a:t>ecommended routes during closure – show</a:t>
            </a:r>
            <a:r>
              <a:rPr lang="en-US" baseline="0" dirty="0" smtClean="0"/>
              <a:t> on Google map </a:t>
            </a:r>
            <a:r>
              <a:rPr lang="en-US" baseline="0" dirty="0" smtClean="0"/>
              <a:t>image</a:t>
            </a:r>
          </a:p>
          <a:p>
            <a:pPr lvl="1"/>
            <a:r>
              <a:rPr lang="en-US" baseline="0" dirty="0" smtClean="0"/>
              <a:t>	900 East/900 West (entrance for businesses)</a:t>
            </a:r>
            <a:endParaRPr lang="en-US" dirty="0" smtClean="0"/>
          </a:p>
          <a:p>
            <a:pPr lvl="1"/>
            <a:r>
              <a:rPr lang="en-US" dirty="0" smtClean="0"/>
              <a:t>Notification to residents and businesses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Work to take place during</a:t>
            </a:r>
            <a:r>
              <a:rPr lang="en-US" baseline="0" dirty="0" smtClean="0"/>
              <a:t> closure: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Storm drain crossing and road excavation near Eastgate &amp; mill/fill on State St.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 1200 East carries 12-13K cars per day (20,000 right at intersection)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 Work with Wade on EMS/community outreach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                 Additional VMS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                 PI outreach/coordination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Detouring cars to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9EA51-28D2-4C1D-88F9-B293D6991AA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29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Three </a:t>
            </a:r>
            <a:r>
              <a:rPr lang="en-US" baseline="0" dirty="0" smtClean="0"/>
              <a:t>phases/four crews: </a:t>
            </a:r>
            <a:endParaRPr lang="en-US" baseline="0" dirty="0" smtClean="0"/>
          </a:p>
          <a:p>
            <a:r>
              <a:rPr lang="en-US" baseline="0" dirty="0" smtClean="0"/>
              <a:t>	North </a:t>
            </a:r>
            <a:r>
              <a:rPr lang="en-US" baseline="0" dirty="0" smtClean="0"/>
              <a:t>side of Main</a:t>
            </a:r>
            <a:endParaRPr lang="en-US" baseline="0" dirty="0" smtClean="0"/>
          </a:p>
          <a:p>
            <a:r>
              <a:rPr lang="en-US" baseline="0" dirty="0" smtClean="0"/>
              <a:t>	South </a:t>
            </a:r>
            <a:r>
              <a:rPr lang="en-US" baseline="0" dirty="0" smtClean="0"/>
              <a:t>side Main</a:t>
            </a:r>
            <a:endParaRPr lang="en-US" baseline="0" dirty="0" smtClean="0"/>
          </a:p>
          <a:p>
            <a:r>
              <a:rPr lang="en-US" baseline="0" dirty="0" smtClean="0"/>
              <a:t>	</a:t>
            </a:r>
            <a:r>
              <a:rPr lang="en-US" baseline="0" dirty="0" smtClean="0"/>
              <a:t>East of State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First tasks: </a:t>
            </a:r>
            <a:endParaRPr lang="en-US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East side of State completed first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 Utilities moved back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 Everything in 25’ of RR done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Signal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1200 East – starting immediately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                 RMP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                 Lehi to move pedestal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                 RMP to do boring in front of Conoco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Bases for 73 and state signal – starts early; lasts length of project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                 Bases first &amp; conduit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                 Toward the end for switches themselves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9EA51-28D2-4C1D-88F9-B293D6991AA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95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businesses will be accessible during business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Proactive</a:t>
            </a:r>
            <a:r>
              <a:rPr lang="en-US" baseline="0" dirty="0" smtClean="0"/>
              <a:t> communication/outreach </a:t>
            </a:r>
            <a:r>
              <a:rPr lang="en-US" baseline="0" dirty="0" smtClean="0"/>
              <a:t>week prior </a:t>
            </a:r>
            <a:r>
              <a:rPr lang="en-US" baseline="0" dirty="0" smtClean="0"/>
              <a:t>to closure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9EA51-28D2-4C1D-88F9-B293D6991AA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93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24/7 Hotline</a:t>
            </a:r>
          </a:p>
          <a:p>
            <a:r>
              <a:rPr lang="en-US" dirty="0" smtClean="0"/>
              <a:t>Contact project</a:t>
            </a:r>
            <a:r>
              <a:rPr lang="en-US" baseline="0" dirty="0" smtClean="0"/>
              <a:t> team with questions/concerns</a:t>
            </a:r>
          </a:p>
          <a:p>
            <a:r>
              <a:rPr lang="en-US" baseline="0" dirty="0" smtClean="0"/>
              <a:t>	Katie, Courtney, Brandie will coordinate with UDOT/Contractor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9EA51-28D2-4C1D-88F9-B293D6991AA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45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Adjacent project information</a:t>
            </a:r>
          </a:p>
          <a:p>
            <a:r>
              <a:rPr lang="en-US" dirty="0" smtClean="0"/>
              <a:t>Traffic re-routing to Main</a:t>
            </a:r>
            <a:r>
              <a:rPr lang="en-US" baseline="0" dirty="0" smtClean="0"/>
              <a:t> St. during 600 East bridge closure </a:t>
            </a:r>
          </a:p>
          <a:p>
            <a:r>
              <a:rPr lang="en-US" baseline="0" dirty="0" smtClean="0"/>
              <a:t>Same public outreach team – 24/7 hotline listed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9EA51-28D2-4C1D-88F9-B293D6991AA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1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1257" y="1122362"/>
            <a:ext cx="11632162" cy="2162014"/>
          </a:xfrm>
        </p:spPr>
        <p:txBody>
          <a:bodyPr anchor="b"/>
          <a:lstStyle>
            <a:lvl1pPr algn="ctr">
              <a:defRPr sz="13800">
                <a:solidFill>
                  <a:srgbClr val="184069"/>
                </a:solidFill>
                <a:latin typeface="HelveticaNeueLT Std Blk" panose="020B0904020202020204" pitchFamily="34" charset="0"/>
              </a:defRPr>
            </a:lvl1pPr>
          </a:lstStyle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2272" y="2963278"/>
            <a:ext cx="9573207" cy="2933283"/>
          </a:xfrm>
        </p:spPr>
        <p:txBody>
          <a:bodyPr>
            <a:normAutofit/>
          </a:bodyPr>
          <a:lstStyle>
            <a:lvl1pPr marL="0" indent="0" algn="r">
              <a:buNone/>
              <a:defRPr sz="6000">
                <a:solidFill>
                  <a:schemeClr val="bg2">
                    <a:lumMod val="50000"/>
                  </a:schemeClr>
                </a:solidFill>
                <a:latin typeface="HelveticaNeueLT Std Lt" panose="020B04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Business Workshop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D9E2-0940-4963-B5B4-A9BD4650DF01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76CA-9E4C-48C7-8502-ABEC3A40441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480" y="4128877"/>
            <a:ext cx="3840510" cy="137618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324142"/>
            <a:ext cx="11632162" cy="798219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261257" y="6516052"/>
            <a:ext cx="11632162" cy="45719"/>
          </a:xfrm>
          <a:prstGeom prst="rect">
            <a:avLst/>
          </a:prstGeom>
          <a:solidFill>
            <a:srgbClr val="1840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69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D9E2-0940-4963-B5B4-A9BD4650DF01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76CA-9E4C-48C7-8502-ABEC3A404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40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D9E2-0940-4963-B5B4-A9BD4650DF01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76CA-9E4C-48C7-8502-ABEC3A404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26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D9E2-0940-4963-B5B4-A9BD4650DF01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76CA-9E4C-48C7-8502-ABEC3A404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351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0875" y="1280757"/>
            <a:ext cx="10960294" cy="669342"/>
          </a:xfrm>
        </p:spPr>
        <p:txBody>
          <a:bodyPr>
            <a:noAutofit/>
          </a:bodyPr>
          <a:lstStyle>
            <a:lvl1pPr algn="l">
              <a:defRPr lang="en-US" sz="5400" kern="1200" dirty="0">
                <a:solidFill>
                  <a:srgbClr val="184069"/>
                </a:solidFill>
                <a:latin typeface="HelveticaNeueLT Std Blk" panose="020B09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875" y="2108494"/>
            <a:ext cx="10960293" cy="4247856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HelveticaNeueLT Std Lt" panose="020B0403020202020204" pitchFamily="34" charset="0"/>
              </a:defRPr>
            </a:lvl1pPr>
            <a:lvl2pPr marL="685800" indent="-228600">
              <a:buFontTx/>
              <a:buBlip>
                <a:blip r:embed="rId2"/>
              </a:buBlip>
              <a:defRPr lang="en-US" sz="2400" kern="1200" dirty="0" smtClean="0">
                <a:solidFill>
                  <a:schemeClr val="bg2">
                    <a:lumMod val="50000"/>
                  </a:schemeClr>
                </a:solidFill>
                <a:latin typeface="HelveticaNeueLT Std Lt" panose="020B0403020202020204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</a:t>
            </a:r>
          </a:p>
          <a:p>
            <a:pPr lvl="1"/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324141"/>
            <a:ext cx="11629912" cy="79822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61257" y="6516052"/>
            <a:ext cx="11632162" cy="45719"/>
          </a:xfrm>
          <a:prstGeom prst="rect">
            <a:avLst/>
          </a:prstGeom>
          <a:solidFill>
            <a:srgbClr val="1840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0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1257" y="1280757"/>
            <a:ext cx="11629912" cy="669342"/>
          </a:xfrm>
        </p:spPr>
        <p:txBody>
          <a:bodyPr>
            <a:noAutofit/>
          </a:bodyPr>
          <a:lstStyle>
            <a:lvl1pPr algn="l">
              <a:defRPr lang="en-US" sz="6000" kern="1200" dirty="0">
                <a:solidFill>
                  <a:srgbClr val="184069"/>
                </a:solidFill>
                <a:latin typeface="HelveticaNeueLT Std Blk" panose="020B09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716415" y="2108494"/>
            <a:ext cx="4174753" cy="4247856"/>
          </a:xfr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HelveticaNeueLT Std Lt" panose="020B0403020202020204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n-US" dirty="0" smtClean="0"/>
            </a:lvl2pPr>
          </a:lstStyle>
          <a:p>
            <a:pPr lvl="1"/>
            <a:r>
              <a:rPr lang="en-US" dirty="0" smtClean="0"/>
              <a:t>CONTACT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324141"/>
            <a:ext cx="11629912" cy="798221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61258" y="2108494"/>
            <a:ext cx="7303618" cy="4247856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HelveticaNeueLT Std Lt" panose="020B0403020202020204" pitchFamily="34" charset="0"/>
              </a:defRPr>
            </a:lvl1pPr>
            <a:lvl2pPr marL="685800" indent="-228600">
              <a:buFontTx/>
              <a:buBlip>
                <a:blip r:embed="rId3"/>
              </a:buBlip>
              <a:defRPr lang="en-US" sz="2400" kern="1200" dirty="0" smtClean="0">
                <a:solidFill>
                  <a:schemeClr val="bg2">
                    <a:lumMod val="50000"/>
                  </a:schemeClr>
                </a:solidFill>
                <a:latin typeface="HelveticaNeueLT Std Lt" panose="020B0403020202020204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</a:t>
            </a:r>
          </a:p>
          <a:p>
            <a:pPr lvl="1"/>
            <a:endParaRPr lang="en-US" dirty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261257" y="6516052"/>
            <a:ext cx="11632162" cy="45719"/>
          </a:xfrm>
          <a:prstGeom prst="rect">
            <a:avLst/>
          </a:prstGeom>
          <a:solidFill>
            <a:srgbClr val="1840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12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D9E2-0940-4963-B5B4-A9BD4650DF01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76CA-9E4C-48C7-8502-ABEC3A404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D9E2-0940-4963-B5B4-A9BD4650DF01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76CA-9E4C-48C7-8502-ABEC3A404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42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D9E2-0940-4963-B5B4-A9BD4650DF01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76CA-9E4C-48C7-8502-ABEC3A404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78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D9E2-0940-4963-B5B4-A9BD4650DF01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76CA-9E4C-48C7-8502-ABEC3A404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41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D9E2-0940-4963-B5B4-A9BD4650DF01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76CA-9E4C-48C7-8502-ABEC3A404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79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D9E2-0940-4963-B5B4-A9BD4650DF01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76CA-9E4C-48C7-8502-ABEC3A404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6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5D9E2-0940-4963-B5B4-A9BD4650DF01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476CA-9E4C-48C7-8502-ABEC3A404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82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82804" y="1122362"/>
            <a:ext cx="11632162" cy="2162014"/>
          </a:xfrm>
        </p:spPr>
        <p:txBody>
          <a:bodyPr>
            <a:normAutofit/>
          </a:bodyPr>
          <a:lstStyle/>
          <a:p>
            <a:pPr algn="r"/>
            <a:r>
              <a:rPr lang="en-US" sz="11500" dirty="0" smtClean="0"/>
              <a:t>		</a:t>
            </a:r>
            <a:r>
              <a:rPr lang="en-US" sz="9200" dirty="0" smtClean="0"/>
              <a:t>WELCOME</a:t>
            </a:r>
            <a:endParaRPr lang="en-US" sz="9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Business Workshop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446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3914" y="1404813"/>
            <a:ext cx="8003913" cy="4714634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1883" y="1280757"/>
            <a:ext cx="10979285" cy="669342"/>
          </a:xfrm>
        </p:spPr>
        <p:txBody>
          <a:bodyPr/>
          <a:lstStyle/>
          <a:p>
            <a:r>
              <a:rPr lang="en-US" sz="4800" dirty="0" smtClean="0"/>
              <a:t>OVERVIEW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1884" y="2108494"/>
            <a:ext cx="4310747" cy="38966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Work begins April 9, 2018; lasts through early July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Main Street widening (I-15 to State Street)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New traffic signal at Main Street and 1200 East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Traffic signal upgrade and railroad crossing at Main Street and State Street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Raised medians on Main Street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685" y="1280757"/>
            <a:ext cx="11073484" cy="669342"/>
          </a:xfrm>
        </p:spPr>
        <p:txBody>
          <a:bodyPr/>
          <a:lstStyle/>
          <a:p>
            <a:r>
              <a:rPr lang="en-US" sz="4800" dirty="0" smtClean="0"/>
              <a:t>WHAT TO EXPECT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7685" y="2108494"/>
            <a:ext cx="11073484" cy="4247856"/>
          </a:xfrm>
        </p:spPr>
        <p:txBody>
          <a:bodyPr/>
          <a:lstStyle/>
          <a:p>
            <a:r>
              <a:rPr lang="en-US" dirty="0" smtClean="0"/>
              <a:t>Daytime and nighttime shifts, seven days a week</a:t>
            </a:r>
          </a:p>
          <a:p>
            <a:r>
              <a:rPr lang="en-US" dirty="0" smtClean="0"/>
              <a:t>Nightly </a:t>
            </a:r>
            <a:r>
              <a:rPr lang="en-US" dirty="0" smtClean="0"/>
              <a:t>lane </a:t>
            </a:r>
            <a:r>
              <a:rPr lang="en-US" dirty="0" smtClean="0"/>
              <a:t>closures: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Monday through Thursday: 8 p.m. – 6 a.m.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Friday through Sunday: 10 p.m. – 6 a.m. </a:t>
            </a:r>
            <a:endParaRPr lang="en-US" dirty="0"/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Occasional noise, dust or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vibration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Restriping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Street;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shifting traffic south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7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578" y="1311212"/>
            <a:ext cx="10960294" cy="669342"/>
          </a:xfrm>
        </p:spPr>
        <p:txBody>
          <a:bodyPr/>
          <a:lstStyle/>
          <a:p>
            <a:r>
              <a:rPr lang="en-US" sz="4800" dirty="0" smtClean="0"/>
              <a:t>1200 EAST CLOSURE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9843" y="1860171"/>
            <a:ext cx="5497916" cy="4096364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00000"/>
              </a:lnSpc>
              <a:buNone/>
            </a:pP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Four-day road closure at railroad tracks east of State Street to Hunter Grove Lane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Replacing tracks and concrete pads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Early May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473" y="2529513"/>
            <a:ext cx="6975981" cy="326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5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685" y="1280757"/>
            <a:ext cx="11073484" cy="669342"/>
          </a:xfrm>
        </p:spPr>
        <p:txBody>
          <a:bodyPr/>
          <a:lstStyle/>
          <a:p>
            <a:r>
              <a:rPr lang="en-US" sz="4800" dirty="0" smtClean="0"/>
              <a:t>PHASING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7685" y="2108494"/>
            <a:ext cx="4976940" cy="4247856"/>
          </a:xfrm>
        </p:spPr>
        <p:txBody>
          <a:bodyPr>
            <a:normAutofit/>
          </a:bodyPr>
          <a:lstStyle/>
          <a:p>
            <a:r>
              <a:rPr lang="en-US" dirty="0" smtClean="0"/>
              <a:t>Three </a:t>
            </a:r>
            <a:r>
              <a:rPr lang="en-US" dirty="0" smtClean="0"/>
              <a:t>concurrent phases: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North side of Main </a:t>
            </a:r>
            <a:r>
              <a:rPr lang="en-US" dirty="0" smtClean="0"/>
              <a:t>Street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South side of Main </a:t>
            </a:r>
            <a:r>
              <a:rPr lang="en-US" dirty="0" smtClean="0"/>
              <a:t>Street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East of State Street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794625" y="2108494"/>
            <a:ext cx="4976940" cy="4247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NeueLT Std Lt" panose="020B04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lang="en-US" sz="2400" kern="1200" dirty="0" smtClean="0">
                <a:solidFill>
                  <a:schemeClr val="bg2">
                    <a:lumMod val="50000"/>
                  </a:schemeClr>
                </a:solidFill>
                <a:latin typeface="HelveticaNeueLT Std Lt" panose="020B04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1000"/>
              </a:spcBef>
              <a:buFontTx/>
              <a:buNone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First tasks: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Utilities moved back east of State Street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Signal at 1200 East</a:t>
            </a:r>
          </a:p>
          <a:p>
            <a:pPr marL="0" lvl="1" indent="0">
              <a:spcBef>
                <a:spcPts val="1000"/>
              </a:spcBef>
              <a:buFontTx/>
              <a:buNone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>
              <a:spcBef>
                <a:spcPts val="1000"/>
              </a:spcBef>
              <a:buFontTx/>
              <a:buNone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>
              <a:buFontTx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063" y="1297814"/>
            <a:ext cx="10985562" cy="669342"/>
          </a:xfrm>
        </p:spPr>
        <p:txBody>
          <a:bodyPr/>
          <a:lstStyle/>
          <a:p>
            <a:r>
              <a:rPr lang="en-US" sz="4800" dirty="0" smtClean="0"/>
              <a:t>BUSINESS ACCESS</a:t>
            </a:r>
            <a:endParaRPr lang="en-US" sz="4800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844065" y="2027076"/>
            <a:ext cx="10366128" cy="3529174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dirty="0" smtClean="0"/>
              <a:t>Half of each driveway must remain open at all times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Work will not take place concurrently on two driveways servicing the same business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Driveway impacts will be restricted to a maximum of 10 calendar days per half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Signs will be provided to show that businesses are accessible and open during construction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77110" y="2403109"/>
            <a:ext cx="5533912" cy="408601"/>
          </a:xfrm>
          <a:prstGeom prst="rect">
            <a:avLst/>
          </a:prstGeom>
          <a:solidFill>
            <a:srgbClr val="5A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05" y="1280757"/>
            <a:ext cx="10960294" cy="669342"/>
          </a:xfrm>
        </p:spPr>
        <p:txBody>
          <a:bodyPr/>
          <a:lstStyle/>
          <a:p>
            <a:r>
              <a:rPr lang="en-US" sz="4800" dirty="0" smtClean="0"/>
              <a:t>CONTACT</a:t>
            </a:r>
            <a:endParaRPr lang="en-US" sz="4800" dirty="0"/>
          </a:p>
        </p:txBody>
      </p:sp>
      <p:sp>
        <p:nvSpPr>
          <p:cNvPr id="11" name="Rectangle 10"/>
          <p:cNvSpPr/>
          <p:nvPr/>
        </p:nvSpPr>
        <p:spPr>
          <a:xfrm>
            <a:off x="877108" y="3757443"/>
            <a:ext cx="5533912" cy="408601"/>
          </a:xfrm>
          <a:prstGeom prst="rect">
            <a:avLst/>
          </a:prstGeom>
          <a:solidFill>
            <a:srgbClr val="5A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6260" y="3075997"/>
            <a:ext cx="931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HelveticaNeueLT Std Med" panose="020B0804020202020204" pitchFamily="34" charset="0"/>
              </a:rPr>
              <a:t>EMAIL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87099" y="3777077"/>
            <a:ext cx="5423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bg1"/>
                </a:solidFill>
                <a:latin typeface="HelveticaNeueLT Std Med" panose="020B0804020202020204" pitchFamily="34" charset="0"/>
              </a:rPr>
              <a:t>WEBSITE</a:t>
            </a:r>
            <a:r>
              <a:rPr lang="en-US" b="1" dirty="0">
                <a:solidFill>
                  <a:schemeClr val="bg1"/>
                </a:solidFill>
                <a:latin typeface="HelveticaNeueLT Std Lt" panose="020B0403020202020204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HelveticaNeueLT Std Lt" panose="020B0403020202020204" pitchFamily="34" charset="0"/>
              </a:rPr>
              <a:t>udot.utah.gov/go/lehimainstreet</a:t>
            </a:r>
            <a:endParaRPr lang="en-US" dirty="0">
              <a:solidFill>
                <a:schemeClr val="bg1"/>
              </a:solidFill>
              <a:latin typeface="HelveticaNeueLT Std Lt" panose="020B0403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77110" y="3080276"/>
            <a:ext cx="5533912" cy="408601"/>
            <a:chOff x="5999585" y="3407664"/>
            <a:chExt cx="4674635" cy="408601"/>
          </a:xfrm>
        </p:grpSpPr>
        <p:sp>
          <p:nvSpPr>
            <p:cNvPr id="17" name="Rectangle 16"/>
            <p:cNvSpPr/>
            <p:nvPr/>
          </p:nvSpPr>
          <p:spPr>
            <a:xfrm>
              <a:off x="5999585" y="3407664"/>
              <a:ext cx="4674635" cy="408601"/>
            </a:xfrm>
            <a:prstGeom prst="rect">
              <a:avLst/>
            </a:prstGeom>
            <a:solidFill>
              <a:srgbClr val="5A87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28605" y="3425159"/>
              <a:ext cx="37475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 dirty="0" smtClean="0">
                  <a:solidFill>
                    <a:schemeClr val="bg1"/>
                  </a:solidFill>
                  <a:latin typeface="HelveticaNeueLT Std Med" panose="020B0804020202020204" pitchFamily="34" charset="0"/>
                </a:rPr>
                <a:t>EMAIL</a:t>
              </a:r>
              <a:r>
                <a:rPr lang="en-US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	</a:t>
              </a:r>
              <a:r>
                <a:rPr lang="en-US" b="1" dirty="0" smtClean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	udotregion3@utah.gov</a:t>
              </a:r>
              <a:endParaRPr lang="en-US" dirty="0">
                <a:solidFill>
                  <a:schemeClr val="bg1"/>
                </a:solidFill>
                <a:latin typeface="HelveticaNeueLT Std Lt" panose="020B0403020202020204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029845" y="2434603"/>
            <a:ext cx="5228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bg1"/>
                </a:solidFill>
                <a:latin typeface="HelveticaNeueLT Std Med" panose="020B0804020202020204" pitchFamily="34" charset="0"/>
              </a:rPr>
              <a:t>HOTLINE</a:t>
            </a:r>
            <a:r>
              <a:rPr lang="en-US" b="1" dirty="0">
                <a:solidFill>
                  <a:schemeClr val="bg1"/>
                </a:solidFill>
                <a:latin typeface="HelveticaNeueLT Std Lt" panose="020B0403020202020204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HelveticaNeueLT Std Lt" panose="020B0403020202020204" pitchFamily="34" charset="0"/>
              </a:rPr>
              <a:t>385-275-2111</a:t>
            </a:r>
            <a:endParaRPr lang="en-US" b="1" dirty="0">
              <a:solidFill>
                <a:schemeClr val="bg1"/>
              </a:solidFill>
              <a:latin typeface="HelveticaNeueLT Std Lt" panose="020B0403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6643" y="5868955"/>
            <a:ext cx="11704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184069"/>
                </a:solidFill>
              </a:rPr>
              <a:t>For the latest information on traffic restrictions during construction, visit the UDOT Traffic website (udottraffic.utah.gov).</a:t>
            </a:r>
            <a:endParaRPr lang="en-US" i="1" dirty="0">
              <a:solidFill>
                <a:srgbClr val="1840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1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18379" y="3759940"/>
            <a:ext cx="5603873" cy="2213558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3200" dirty="0" smtClean="0">
                <a:solidFill>
                  <a:srgbClr val="184069"/>
                </a:solidFill>
                <a:latin typeface="HelveticaNeueLT Std Blk" panose="020B0904020202020204" pitchFamily="34" charset="0"/>
                <a:ea typeface="+mj-ea"/>
                <a:cs typeface="+mj-cs"/>
              </a:rPr>
              <a:t>Contact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115" y="1656667"/>
            <a:ext cx="6186196" cy="1238848"/>
          </a:xfrm>
        </p:spPr>
      </p:pic>
      <p:grpSp>
        <p:nvGrpSpPr>
          <p:cNvPr id="12" name="Group 11"/>
          <p:cNvGrpSpPr/>
          <p:nvPr/>
        </p:nvGrpSpPr>
        <p:grpSpPr>
          <a:xfrm>
            <a:off x="6357257" y="4327547"/>
            <a:ext cx="5533912" cy="408601"/>
            <a:chOff x="5999585" y="3407664"/>
            <a:chExt cx="4674635" cy="408601"/>
          </a:xfrm>
        </p:grpSpPr>
        <p:sp>
          <p:nvSpPr>
            <p:cNvPr id="9" name="Rectangle 8"/>
            <p:cNvSpPr/>
            <p:nvPr/>
          </p:nvSpPr>
          <p:spPr>
            <a:xfrm>
              <a:off x="5999585" y="3407664"/>
              <a:ext cx="4674635" cy="408601"/>
            </a:xfrm>
            <a:prstGeom prst="rect">
              <a:avLst/>
            </a:prstGeom>
            <a:solidFill>
              <a:srgbClr val="5A87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999585" y="3446933"/>
              <a:ext cx="441659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 dirty="0" smtClean="0">
                  <a:solidFill>
                    <a:schemeClr val="bg1"/>
                  </a:solidFill>
                  <a:latin typeface="HelveticaNeueLT Std Med" panose="020B0804020202020204" pitchFamily="34" charset="0"/>
                </a:rPr>
                <a:t>HOTLINE</a:t>
              </a:r>
              <a:r>
                <a:rPr lang="en-US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	</a:t>
              </a:r>
              <a:r>
                <a:rPr lang="en-US" dirty="0" smtClean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844-401-TECH(8824</a:t>
              </a:r>
              <a:r>
                <a:rPr lang="en-US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357257" y="4825210"/>
            <a:ext cx="5533912" cy="418569"/>
            <a:chOff x="5999585" y="3397696"/>
            <a:chExt cx="4674635" cy="418569"/>
          </a:xfrm>
        </p:grpSpPr>
        <p:sp>
          <p:nvSpPr>
            <p:cNvPr id="17" name="Rectangle 16"/>
            <p:cNvSpPr/>
            <p:nvPr/>
          </p:nvSpPr>
          <p:spPr>
            <a:xfrm>
              <a:off x="5999585" y="3407664"/>
              <a:ext cx="4674635" cy="408601"/>
            </a:xfrm>
            <a:prstGeom prst="rect">
              <a:avLst/>
            </a:prstGeom>
            <a:solidFill>
              <a:srgbClr val="5A87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999585" y="3397696"/>
              <a:ext cx="44165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 dirty="0" smtClean="0">
                  <a:solidFill>
                    <a:schemeClr val="bg1"/>
                  </a:solidFill>
                  <a:latin typeface="HelveticaNeueLT Std Med" panose="020B0804020202020204" pitchFamily="34" charset="0"/>
                </a:rPr>
                <a:t>EMAIL</a:t>
              </a:r>
              <a:r>
                <a:rPr lang="en-US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	</a:t>
              </a:r>
              <a:r>
                <a:rPr lang="en-US" b="1" dirty="0" smtClean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	techcorridor@utah.gov</a:t>
              </a:r>
              <a:endParaRPr lang="en-US" dirty="0">
                <a:solidFill>
                  <a:schemeClr val="bg1"/>
                </a:solidFill>
                <a:latin typeface="HelveticaNeueLT Std Lt" panose="020B0403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357257" y="5346372"/>
            <a:ext cx="5533912" cy="408601"/>
            <a:chOff x="5999585" y="3407664"/>
            <a:chExt cx="4674635" cy="408601"/>
          </a:xfrm>
        </p:grpSpPr>
        <p:sp>
          <p:nvSpPr>
            <p:cNvPr id="20" name="Rectangle 19"/>
            <p:cNvSpPr/>
            <p:nvPr/>
          </p:nvSpPr>
          <p:spPr>
            <a:xfrm>
              <a:off x="5999585" y="3407664"/>
              <a:ext cx="4674635" cy="408601"/>
            </a:xfrm>
            <a:prstGeom prst="rect">
              <a:avLst/>
            </a:prstGeom>
            <a:solidFill>
              <a:srgbClr val="5A87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99585" y="3446933"/>
              <a:ext cx="37176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 dirty="0" smtClean="0">
                  <a:solidFill>
                    <a:schemeClr val="bg1"/>
                  </a:solidFill>
                  <a:latin typeface="HelveticaNeueLT Std Med" panose="020B0804020202020204" pitchFamily="34" charset="0"/>
                </a:rPr>
                <a:t>TWITTER</a:t>
              </a:r>
              <a:r>
                <a:rPr lang="en-US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	</a:t>
              </a:r>
              <a:r>
                <a:rPr lang="en-US" dirty="0" smtClean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@i15techcorridor</a:t>
              </a:r>
              <a:endParaRPr lang="en-US" dirty="0">
                <a:solidFill>
                  <a:schemeClr val="bg1"/>
                </a:solidFill>
                <a:latin typeface="HelveticaNeueLT Std Lt" panose="020B0403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57257" y="5857566"/>
            <a:ext cx="5526118" cy="408601"/>
            <a:chOff x="5999585" y="3407664"/>
            <a:chExt cx="5526118" cy="408601"/>
          </a:xfrm>
        </p:grpSpPr>
        <p:sp>
          <p:nvSpPr>
            <p:cNvPr id="29" name="Rectangle 28"/>
            <p:cNvSpPr/>
            <p:nvPr/>
          </p:nvSpPr>
          <p:spPr>
            <a:xfrm>
              <a:off x="5999585" y="3407664"/>
              <a:ext cx="5526118" cy="408601"/>
            </a:xfrm>
            <a:prstGeom prst="rect">
              <a:avLst/>
            </a:prstGeom>
            <a:solidFill>
              <a:srgbClr val="5A87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99585" y="3446933"/>
              <a:ext cx="54239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 dirty="0" smtClean="0">
                  <a:solidFill>
                    <a:schemeClr val="bg1"/>
                  </a:solidFill>
                  <a:latin typeface="HelveticaNeueLT Std Med" panose="020B0804020202020204" pitchFamily="34" charset="0"/>
                </a:rPr>
                <a:t>WEBSITE</a:t>
              </a:r>
              <a:r>
                <a:rPr lang="en-US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	</a:t>
              </a:r>
              <a:r>
                <a:rPr lang="en-US" b="1" dirty="0" smtClean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udot.utah.gov/go/lehimainstreet</a:t>
              </a:r>
              <a:endParaRPr lang="en-US" dirty="0">
                <a:solidFill>
                  <a:schemeClr val="bg1"/>
                </a:solidFill>
                <a:latin typeface="HelveticaNeueLT Std Lt" panose="020B0403020202020204" pitchFamily="34" charset="0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261257" y="3639586"/>
            <a:ext cx="11632162" cy="45719"/>
          </a:xfrm>
          <a:prstGeom prst="rect">
            <a:avLst/>
          </a:prstGeom>
          <a:solidFill>
            <a:srgbClr val="1840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 rot="16200000">
            <a:off x="4971128" y="5059987"/>
            <a:ext cx="2355542" cy="56816"/>
          </a:xfrm>
          <a:prstGeom prst="rect">
            <a:avLst/>
          </a:prstGeom>
          <a:solidFill>
            <a:srgbClr val="1840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2404" y="4100652"/>
            <a:ext cx="6096000" cy="14491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0" lvl="1" indent="-228600">
              <a:lnSpc>
                <a:spcPct val="150000"/>
              </a:lnSpc>
              <a:spcBef>
                <a:spcPts val="500"/>
              </a:spcBef>
              <a:buBlip>
                <a:blip r:embed="rId4"/>
              </a:buBlip>
            </a:pPr>
            <a:r>
              <a:rPr lang="en-US" sz="2400" dirty="0">
                <a:solidFill>
                  <a:srgbClr val="E7E6E6">
                    <a:lumMod val="50000"/>
                  </a:srgbClr>
                </a:solidFill>
                <a:latin typeface="HelveticaNeueLT Std Lt" panose="020B0403020202020204" pitchFamily="34" charset="0"/>
              </a:rPr>
              <a:t>April 2018 – late 2020</a:t>
            </a:r>
          </a:p>
          <a:p>
            <a:pPr marL="685800" lvl="1" indent="-228600">
              <a:spcBef>
                <a:spcPts val="500"/>
              </a:spcBef>
              <a:buBlip>
                <a:blip r:embed="rId4"/>
              </a:buBlip>
            </a:pPr>
            <a:r>
              <a:rPr lang="en-US" sz="2400" dirty="0">
                <a:solidFill>
                  <a:srgbClr val="E7E6E6">
                    <a:lumMod val="50000"/>
                  </a:srgbClr>
                </a:solidFill>
                <a:latin typeface="HelveticaNeueLT Std Lt" panose="020B0403020202020204" pitchFamily="34" charset="0"/>
              </a:rPr>
              <a:t>180-day full closure of 600 East </a:t>
            </a:r>
            <a:r>
              <a:rPr lang="en-US" sz="2400" dirty="0" smtClean="0">
                <a:solidFill>
                  <a:srgbClr val="E7E6E6">
                    <a:lumMod val="50000"/>
                  </a:srgbClr>
                </a:solidFill>
                <a:latin typeface="HelveticaNeueLT Std Lt" panose="020B0403020202020204" pitchFamily="34" charset="0"/>
              </a:rPr>
              <a:t>begins </a:t>
            </a:r>
            <a:r>
              <a:rPr lang="en-US" sz="2400" dirty="0" smtClean="0">
                <a:solidFill>
                  <a:srgbClr val="E7E6E6">
                    <a:lumMod val="50000"/>
                  </a:srgbClr>
                </a:solidFill>
                <a:latin typeface="HelveticaNeueLT Std Lt" panose="020B0403020202020204" pitchFamily="34" charset="0"/>
              </a:rPr>
              <a:t>May </a:t>
            </a:r>
            <a:r>
              <a:rPr lang="en-US" sz="2400" dirty="0">
                <a:solidFill>
                  <a:srgbClr val="E7E6E6">
                    <a:lumMod val="50000"/>
                  </a:srgbClr>
                </a:solidFill>
                <a:latin typeface="HelveticaNeueLT Std Lt" panose="020B0403020202020204" pitchFamily="34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1876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7108</TotalTime>
  <Words>402</Words>
  <Application>Microsoft Office PowerPoint</Application>
  <PresentationFormat>Widescreen</PresentationFormat>
  <Paragraphs>120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HelveticaNeueLT Std Blk</vt:lpstr>
      <vt:lpstr>HelveticaNeueLT Std Lt</vt:lpstr>
      <vt:lpstr>HelveticaNeueLT Std Med</vt:lpstr>
      <vt:lpstr>Office Theme</vt:lpstr>
      <vt:lpstr>  WELCOME</vt:lpstr>
      <vt:lpstr>OVERVIEW</vt:lpstr>
      <vt:lpstr>WHAT TO EXPECT</vt:lpstr>
      <vt:lpstr>1200 EAST CLOSURE</vt:lpstr>
      <vt:lpstr>PHASING</vt:lpstr>
      <vt:lpstr>BUSINESS ACCESS</vt:lpstr>
      <vt:lpstr>CONTACT</vt:lpstr>
      <vt:lpstr>PowerPoint Presentation</vt:lpstr>
    </vt:vector>
  </TitlesOfParts>
  <Company>Horrocks Engineers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Allan</dc:creator>
  <cp:lastModifiedBy>Katie Kourianos</cp:lastModifiedBy>
  <cp:revision>44</cp:revision>
  <cp:lastPrinted>2018-03-14T16:17:00Z</cp:lastPrinted>
  <dcterms:created xsi:type="dcterms:W3CDTF">2018-03-07T20:09:12Z</dcterms:created>
  <dcterms:modified xsi:type="dcterms:W3CDTF">2018-03-27T23:52:46Z</dcterms:modified>
</cp:coreProperties>
</file>